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</p:sldIdLst>
  <p:sldSz cx="29260800" cy="3657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2926077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chemeClr val="accent1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CCCAD4"/>
          </a:solidFill>
        </a:fill>
      </a:tcStyle>
    </a:wholeTbl>
    <a:band2H>
      <a:tcTxStyle b="def" i="def"/>
      <a:tcStyle>
        <a:tcBdr/>
        <a:fill>
          <a:solidFill>
            <a:srgbClr val="E7E6EB"/>
          </a:solidFill>
        </a:fill>
      </a:tcStyle>
    </a:band2H>
    <a:firstCol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381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381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E1E1E1"/>
          </a:solidFill>
        </a:fill>
      </a:tcStyle>
    </a:wholeTbl>
    <a:band2H>
      <a:tcTxStyle b="def" i="def"/>
      <a:tcStyle>
        <a:tcBdr/>
        <a:fill>
          <a:solidFill>
            <a:srgbClr val="F1F1F1"/>
          </a:solidFill>
        </a:fill>
      </a:tcStyle>
    </a:band2H>
    <a:firstCol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381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381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D6D6D6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381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381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6EB"/>
          </a:solidFill>
        </a:fill>
      </a:tcStyle>
    </a:wholeTbl>
    <a:band2H>
      <a:tcTxStyle b="def" i="def"/>
      <a:tcStyle>
        <a:tcBdr/>
        <a:fill>
          <a:solidFill>
            <a:schemeClr val="accent2"/>
          </a:solidFill>
        </a:fill>
      </a:tcStyle>
    </a:band2H>
    <a:firstCol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254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lastRow>
    <a:fir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1"/>
              </a:solidFill>
              <a:prstDash val="solid"/>
              <a:round/>
            </a:ln>
          </a:top>
          <a:bottom>
            <a:ln w="254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rgbClr val="CCCAD4"/>
          </a:solidFill>
        </a:fill>
      </a:tcStyle>
    </a:wholeTbl>
    <a:band2H>
      <a:tcTxStyle b="def" i="def"/>
      <a:tcStyle>
        <a:tcBdr/>
        <a:fill>
          <a:solidFill>
            <a:srgbClr val="E7E6EB"/>
          </a:solidFill>
        </a:fill>
      </a:tcStyle>
    </a:band2H>
    <a:firstCol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38100" cap="flat">
              <a:solidFill>
                <a:schemeClr val="accent2"/>
              </a:solidFill>
              <a:prstDash val="solid"/>
              <a:round/>
            </a:ln>
          </a:top>
          <a:bottom>
            <a:ln w="127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chemeClr val="accent2"/>
        </a:fontRef>
        <a:schemeClr val="accent2"/>
      </a:tcTxStyle>
      <a:tcStyle>
        <a:tcBdr>
          <a:left>
            <a:ln w="12700" cap="flat">
              <a:solidFill>
                <a:schemeClr val="accent2"/>
              </a:solidFill>
              <a:prstDash val="solid"/>
              <a:round/>
            </a:ln>
          </a:left>
          <a:right>
            <a:ln w="12700" cap="flat">
              <a:solidFill>
                <a:schemeClr val="accent2"/>
              </a:solidFill>
              <a:prstDash val="solid"/>
              <a:round/>
            </a:ln>
          </a:right>
          <a:top>
            <a:ln w="12700" cap="flat">
              <a:solidFill>
                <a:schemeClr val="accent2"/>
              </a:solidFill>
              <a:prstDash val="solid"/>
              <a:round/>
            </a:ln>
          </a:top>
          <a:bottom>
            <a:ln w="38100" cap="flat">
              <a:solidFill>
                <a:schemeClr val="accent2"/>
              </a:solidFill>
              <a:prstDash val="solid"/>
              <a:round/>
            </a:ln>
          </a:bottom>
          <a:insideH>
            <a:ln w="12700" cap="flat">
              <a:solidFill>
                <a:schemeClr val="accent2"/>
              </a:solidFill>
              <a:prstDash val="solid"/>
              <a:round/>
            </a:ln>
          </a:insideH>
          <a:insideV>
            <a:ln w="12700" cap="flat">
              <a:solidFill>
                <a:schemeClr val="accent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solidFill>
            <a:schemeClr val="accent1">
              <a:alpha val="20000"/>
            </a:schemeClr>
          </a:solidFill>
        </a:fill>
      </a:tcStyle>
    </a:firstCol>
    <a:la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50800" cap="flat">
              <a:solidFill>
                <a:schemeClr val="accent1"/>
              </a:solidFill>
              <a:prstDash val="solid"/>
              <a:round/>
            </a:ln>
          </a:top>
          <a:bottom>
            <a:ln w="127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chemeClr val="accent1"/>
        </a:fontRef>
        <a:schemeClr val="accent1"/>
      </a:tcTxStyle>
      <a:tcStyle>
        <a:tcBdr>
          <a:left>
            <a:ln w="12700" cap="flat">
              <a:solidFill>
                <a:schemeClr val="accent1"/>
              </a:solidFill>
              <a:prstDash val="solid"/>
              <a:round/>
            </a:ln>
          </a:left>
          <a:right>
            <a:ln w="12700" cap="flat">
              <a:solidFill>
                <a:schemeClr val="accent1"/>
              </a:solidFill>
              <a:prstDash val="solid"/>
              <a:round/>
            </a:ln>
          </a:right>
          <a:top>
            <a:ln w="12700" cap="flat">
              <a:solidFill>
                <a:schemeClr val="accent1"/>
              </a:solidFill>
              <a:prstDash val="solid"/>
              <a:round/>
            </a:ln>
          </a:top>
          <a:bottom>
            <a:ln w="25400" cap="flat">
              <a:solidFill>
                <a:schemeClr val="accent1"/>
              </a:solidFill>
              <a:prstDash val="solid"/>
              <a:round/>
            </a:ln>
          </a:bottom>
          <a:insideH>
            <a:ln w="12700" cap="flat">
              <a:solidFill>
                <a:schemeClr val="accent1"/>
              </a:solidFill>
              <a:prstDash val="solid"/>
              <a:round/>
            </a:ln>
          </a:insideH>
          <a:insideV>
            <a:ln w="12700" cap="flat">
              <a:solidFill>
                <a:schemeClr val="accent1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1pPr>
    <a:lvl2pPr indent="2286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2pPr>
    <a:lvl3pPr indent="4572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3pPr>
    <a:lvl4pPr indent="6858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4pPr>
    <a:lvl5pPr indent="9144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5pPr>
    <a:lvl6pPr indent="11430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6pPr>
    <a:lvl7pPr indent="13716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7pPr>
    <a:lvl8pPr indent="16002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8pPr>
    <a:lvl9pPr indent="1828800" defTabSz="2926077" latinLnBrk="0">
      <a:defRPr sz="1200">
        <a:solidFill>
          <a:schemeClr val="accent1"/>
        </a:solidFill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4267198" y="5985935"/>
            <a:ext cx="20726405" cy="12733868"/>
          </a:xfrm>
          <a:prstGeom prst="rect">
            <a:avLst/>
          </a:prstGeom>
        </p:spPr>
        <p:txBody>
          <a:bodyPr anchor="b"/>
          <a:lstStyle>
            <a:lvl1pPr algn="ctr">
              <a:defRPr sz="1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5486398" y="19210869"/>
            <a:ext cx="18288005" cy="8830735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6200"/>
            </a:lvl1pPr>
            <a:lvl2pPr marL="0" indent="0" algn="ctr">
              <a:buSzTx/>
              <a:buFontTx/>
              <a:buNone/>
              <a:defRPr sz="6200"/>
            </a:lvl2pPr>
            <a:lvl3pPr marL="0" indent="0" algn="ctr">
              <a:buSzTx/>
              <a:buFontTx/>
              <a:buNone/>
              <a:defRPr sz="6200"/>
            </a:lvl3pPr>
            <a:lvl4pPr marL="0" indent="0" algn="ctr">
              <a:buSzTx/>
              <a:buFontTx/>
              <a:buNone/>
              <a:defRPr sz="6200"/>
            </a:lvl4pPr>
            <a:lvl5pPr marL="0" indent="0" algn="ctr">
              <a:buSzTx/>
              <a:buFontTx/>
              <a:buNone/>
              <a:defRPr sz="6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4102100" y="9118609"/>
            <a:ext cx="21031205" cy="15214599"/>
          </a:xfrm>
          <a:prstGeom prst="rect">
            <a:avLst/>
          </a:prstGeom>
        </p:spPr>
        <p:txBody>
          <a:bodyPr anchor="b"/>
          <a:lstStyle>
            <a:lvl1pPr>
              <a:defRPr sz="1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4102100" y="24477143"/>
            <a:ext cx="21031205" cy="800099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6200"/>
            </a:lvl1pPr>
            <a:lvl2pPr marL="0" indent="0">
              <a:buSzTx/>
              <a:buFontTx/>
              <a:buNone/>
              <a:defRPr sz="6200"/>
            </a:lvl2pPr>
            <a:lvl3pPr marL="0" indent="0">
              <a:buSzTx/>
              <a:buFontTx/>
              <a:buNone/>
              <a:defRPr sz="6200"/>
            </a:lvl3pPr>
            <a:lvl4pPr marL="0" indent="0">
              <a:buSzTx/>
              <a:buFontTx/>
              <a:buNone/>
              <a:defRPr sz="6200"/>
            </a:lvl4pPr>
            <a:lvl5pPr marL="0" indent="0">
              <a:buSzTx/>
              <a:buFontTx/>
              <a:buNone/>
              <a:defRPr sz="6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114798" y="9736666"/>
            <a:ext cx="10363204" cy="23207136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4117975" y="1947340"/>
            <a:ext cx="21031202" cy="706967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117978" y="8966200"/>
            <a:ext cx="10315576" cy="43942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6200"/>
            </a:lvl1pPr>
            <a:lvl2pPr marL="0" indent="0">
              <a:buSzTx/>
              <a:buFontTx/>
              <a:buNone/>
              <a:defRPr b="1" sz="6200"/>
            </a:lvl2pPr>
            <a:lvl3pPr marL="0" indent="0">
              <a:buSzTx/>
              <a:buFontTx/>
              <a:buNone/>
              <a:defRPr b="1" sz="6200"/>
            </a:lvl3pPr>
            <a:lvl4pPr marL="0" indent="0">
              <a:buSzTx/>
              <a:buFontTx/>
              <a:buNone/>
              <a:defRPr b="1" sz="6200"/>
            </a:lvl4pPr>
            <a:lvl5pPr marL="0" indent="0">
              <a:buSzTx/>
              <a:buFontTx/>
              <a:buNone/>
              <a:defRPr b="1" sz="6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14782799" y="8966200"/>
            <a:ext cx="10366379" cy="4394200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117976" y="2438399"/>
            <a:ext cx="7864476" cy="8534401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12804775" y="5266273"/>
            <a:ext cx="12344404" cy="25992670"/>
          </a:xfrm>
          <a:prstGeom prst="rect">
            <a:avLst/>
          </a:prstGeom>
        </p:spPr>
        <p:txBody>
          <a:bodyPr/>
          <a:lstStyle>
            <a:lvl1pPr marL="606391" indent="-606391">
              <a:defRPr sz="8400"/>
            </a:lvl1pPr>
            <a:lvl2pPr marL="1785127" indent="-687845">
              <a:defRPr sz="8400"/>
            </a:lvl2pPr>
            <a:lvl3pPr marL="3003082" indent="-808520">
              <a:defRPr sz="8400"/>
            </a:lvl3pPr>
            <a:lvl4pPr marL="4251959" indent="-960120">
              <a:defRPr sz="8400"/>
            </a:lvl4pPr>
            <a:lvl5pPr marL="5349240" indent="-960120">
              <a:defRPr sz="8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quarter" idx="21"/>
          </p:nvPr>
        </p:nvSpPr>
        <p:spPr>
          <a:xfrm>
            <a:off x="4117975" y="10972801"/>
            <a:ext cx="7864479" cy="20328468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4117976" y="2438399"/>
            <a:ext cx="7864476" cy="8534401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2804775" y="5266273"/>
            <a:ext cx="12344404" cy="2599267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4117976" y="10972799"/>
            <a:ext cx="7864476" cy="20328470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4200"/>
            </a:lvl1pPr>
            <a:lvl2pPr marL="0" indent="0">
              <a:buSzTx/>
              <a:buFontTx/>
              <a:buNone/>
              <a:defRPr sz="4200"/>
            </a:lvl2pPr>
            <a:lvl3pPr marL="0" indent="0">
              <a:buSzTx/>
              <a:buFontTx/>
              <a:buNone/>
              <a:defRPr sz="4200"/>
            </a:lvl3pPr>
            <a:lvl4pPr marL="0" indent="0">
              <a:buSzTx/>
              <a:buFontTx/>
              <a:buNone/>
              <a:defRPr sz="4200"/>
            </a:lvl4pPr>
            <a:lvl5pPr marL="0" indent="0">
              <a:buSzTx/>
              <a:buFontTx/>
              <a:buNone/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114798" y="1947340"/>
            <a:ext cx="21031205" cy="70696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114798" y="9736666"/>
            <a:ext cx="21031205" cy="232071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4645496" y="34624153"/>
            <a:ext cx="500510" cy="50011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3000">
                <a:solidFill>
                  <a:srgbClr val="8D88A2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2438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1600" u="none">
          <a:solidFill>
            <a:schemeClr val="accent1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605960" marR="0" indent="-605960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1pPr>
      <a:lvl2pPr marL="1809549" marR="0" indent="-712269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2pPr>
      <a:lvl3pPr marL="3040377" marR="0" indent="-845816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3pPr>
      <a:lvl4pPr marL="4236010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4pPr>
      <a:lvl5pPr marL="5333291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5pPr>
      <a:lvl6pPr marL="6430571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6pPr>
      <a:lvl7pPr marL="7527849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7pPr>
      <a:lvl8pPr marL="8625130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8pPr>
      <a:lvl9pPr marL="9722411" marR="0" indent="-944171" algn="l" defTabSz="2438400" rtl="0" latinLnBrk="0">
        <a:lnSpc>
          <a:spcPct val="90000"/>
        </a:lnSpc>
        <a:spcBef>
          <a:spcPts val="26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7400" u="none">
          <a:solidFill>
            <a:schemeClr val="accent1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2926077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0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1" Type="http://schemas.openxmlformats.org/officeDocument/2006/relationships/image" Target="../media/image10.png"/><Relationship Id="rId12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1"/>
          <p:cNvSpPr/>
          <p:nvPr/>
        </p:nvSpPr>
        <p:spPr>
          <a:xfrm>
            <a:off x="-25099" y="-93683"/>
            <a:ext cx="29310984" cy="721909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250051"/>
            </a:solidFill>
            <a:miter/>
          </a:ln>
        </p:spPr>
        <p:txBody>
          <a:bodyPr lIns="50800" tIns="50800" rIns="50800" bIns="50800" anchor="ctr"/>
          <a:lstStyle/>
          <a:p>
            <a:pPr algn="ctr">
              <a:defRPr>
                <a:solidFill>
                  <a:schemeClr val="accent2"/>
                </a:solidFill>
                <a:latin typeface="+mn-lt"/>
                <a:ea typeface="+mn-ea"/>
                <a:cs typeface="+mn-cs"/>
                <a:sym typeface="Calibri"/>
              </a:defRPr>
            </a:pPr>
          </a:p>
        </p:txBody>
      </p:sp>
      <p:pic>
        <p:nvPicPr>
          <p:cNvPr id="95" name="Picture 4" descr="Picture 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21077" y="3817072"/>
            <a:ext cx="5750565" cy="1410527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itle 1"/>
          <p:cNvSpPr txBox="1"/>
          <p:nvPr>
            <p:ph type="ctrTitle"/>
          </p:nvPr>
        </p:nvSpPr>
        <p:spPr>
          <a:xfrm>
            <a:off x="915843" y="2652260"/>
            <a:ext cx="25220650" cy="1896537"/>
          </a:xfrm>
          <a:prstGeom prst="rect">
            <a:avLst/>
          </a:prstGeom>
        </p:spPr>
        <p:txBody>
          <a:bodyPr/>
          <a:lstStyle>
            <a:lvl1pPr algn="l" defTabSz="1438655">
              <a:defRPr b="1" sz="7400">
                <a:solidFill>
                  <a:srgbClr val="FFFFFF"/>
                </a:solidFill>
                <a:latin typeface="Encode Sans Normal Black"/>
                <a:ea typeface="Encode Sans Normal Black"/>
                <a:cs typeface="Encode Sans Normal Black"/>
                <a:sym typeface="Encode Sans Normal Black"/>
              </a:defRPr>
            </a:lvl1pPr>
          </a:lstStyle>
          <a:p>
            <a:pPr/>
            <a:r>
              <a:t>Fabricating Accessible Designs with Knitting Machines</a:t>
            </a:r>
          </a:p>
        </p:txBody>
      </p:sp>
      <p:sp>
        <p:nvSpPr>
          <p:cNvPr id="97" name="TextBox 6"/>
          <p:cNvSpPr txBox="1"/>
          <p:nvPr/>
        </p:nvSpPr>
        <p:spPr>
          <a:xfrm>
            <a:off x="924875" y="5503402"/>
            <a:ext cx="24633574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Tongyan Wang</a:t>
            </a:r>
            <a:r>
              <a:rPr baseline="31999"/>
              <a:t>1      </a:t>
            </a:r>
            <a:r>
              <a:t>Jennifer Mankoff</a:t>
            </a:r>
            <a:r>
              <a:rPr baseline="31999"/>
              <a:t>1      </a:t>
            </a:r>
            <a:r>
              <a:t>Megan Hofmann</a:t>
            </a:r>
            <a:r>
              <a:rPr baseline="31999"/>
              <a:t>2</a:t>
            </a:r>
            <a:endParaRPr baseline="31999"/>
          </a:p>
          <a:p>
            <a:pPr>
              <a:defRPr baseline="31999" sz="3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1</a:t>
            </a:r>
            <a:r>
              <a:rPr baseline="0"/>
              <a:t>University of Washington      </a:t>
            </a:r>
            <a:r>
              <a:t>2</a:t>
            </a:r>
            <a:r>
              <a:rPr baseline="0"/>
              <a:t>Northeastern University</a:t>
            </a:r>
          </a:p>
        </p:txBody>
      </p:sp>
      <p:grpSp>
        <p:nvGrpSpPr>
          <p:cNvPr id="100" name="Group 58"/>
          <p:cNvGrpSpPr/>
          <p:nvPr/>
        </p:nvGrpSpPr>
        <p:grpSpPr>
          <a:xfrm>
            <a:off x="983018" y="8146418"/>
            <a:ext cx="11058172" cy="1927265"/>
            <a:chOff x="0" y="0"/>
            <a:chExt cx="11058170" cy="1927263"/>
          </a:xfrm>
        </p:grpSpPr>
        <p:sp>
          <p:nvSpPr>
            <p:cNvPr id="98" name="TextBox 59"/>
            <p:cNvSpPr txBox="1"/>
            <p:nvPr/>
          </p:nvSpPr>
          <p:spPr>
            <a:xfrm>
              <a:off x="-1" y="-1"/>
              <a:ext cx="11058172" cy="157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 b="1" sz="4800">
                  <a:latin typeface="Encode Sans Normal Black"/>
                  <a:ea typeface="Encode Sans Normal Black"/>
                  <a:cs typeface="Encode Sans Normal Black"/>
                  <a:sym typeface="Encode Sans Normal Black"/>
                </a:defRPr>
              </a:lvl1pPr>
            </a:lstStyle>
            <a:p>
              <a:pPr/>
              <a:r>
                <a:t>Why We Care About Knitted Object Customization</a:t>
              </a:r>
            </a:p>
          </p:txBody>
        </p:sp>
        <p:pic>
          <p:nvPicPr>
            <p:cNvPr id="99" name="Picture 60" descr="Picture 60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93020" y="1706968"/>
              <a:ext cx="2732562" cy="2202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1" name="TextBox 61"/>
          <p:cNvSpPr txBox="1"/>
          <p:nvPr/>
        </p:nvSpPr>
        <p:spPr>
          <a:xfrm>
            <a:off x="1037370" y="10296527"/>
            <a:ext cx="11150273" cy="967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b="1" sz="4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Facilitate Accessibility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Better accommodate limb 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differences &amp; body shape variations.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Add holders and openings for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medications, assistive technology,   </a:t>
            </a: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and other body modifiers.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Address historical injustices (e.g.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lack of pockets in women's </a:t>
            </a: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clothing).</a:t>
            </a:r>
          </a:p>
          <a:p>
            <a:pPr>
              <a:defRPr b="1" sz="48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Change Research Landscape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Industrial Knitting Software assumes </a:t>
            </a:r>
            <a:endParaRPr>
              <a:solidFill>
                <a:srgbClr val="000000"/>
              </a:solidFill>
            </a:endParaRPr>
          </a:p>
          <a:p>
            <a:pPr lvl="4"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the same object will be fabricated </a:t>
            </a:r>
          </a:p>
          <a:p>
            <a:pPr lvl="4"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repeatedly without modifications </a:t>
            </a:r>
          </a:p>
        </p:txBody>
      </p:sp>
      <p:pic>
        <p:nvPicPr>
          <p:cNvPr id="102" name="Picture 66" descr="Picture 66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25197" y="939965"/>
            <a:ext cx="6355973" cy="41939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pocket_flow.pdf" descr="pocket_flow.pd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359626" y="20272148"/>
            <a:ext cx="15528614" cy="364229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06" name="Group 43"/>
          <p:cNvGrpSpPr/>
          <p:nvPr/>
        </p:nvGrpSpPr>
        <p:grpSpPr>
          <a:xfrm>
            <a:off x="13696454" y="34299046"/>
            <a:ext cx="6290765" cy="1004870"/>
            <a:chOff x="-1" y="-1"/>
            <a:chExt cx="6290764" cy="1004869"/>
          </a:xfrm>
        </p:grpSpPr>
        <p:sp>
          <p:nvSpPr>
            <p:cNvPr id="104" name="TextBox 44"/>
            <p:cNvSpPr txBox="1"/>
            <p:nvPr/>
          </p:nvSpPr>
          <p:spPr>
            <a:xfrm>
              <a:off x="-2" y="-2"/>
              <a:ext cx="6290765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 b="1" sz="4800">
                  <a:latin typeface="Encode Sans Normal Black"/>
                  <a:ea typeface="Encode Sans Normal Black"/>
                  <a:cs typeface="Encode Sans Normal Black"/>
                  <a:sym typeface="Encode Sans Normal Black"/>
                </a:defRPr>
              </a:lvl1pPr>
            </a:lstStyle>
            <a:p>
              <a:pPr/>
              <a:r>
                <a:t>Acknowledgements</a:t>
              </a:r>
            </a:p>
          </p:txBody>
        </p:sp>
        <p:pic>
          <p:nvPicPr>
            <p:cNvPr id="105" name="Picture 45" descr="Picture 45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2919" y="879544"/>
              <a:ext cx="1554501" cy="12532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07" name="TextBox 46"/>
          <p:cNvSpPr txBox="1"/>
          <p:nvPr/>
        </p:nvSpPr>
        <p:spPr>
          <a:xfrm>
            <a:off x="13735668" y="35450589"/>
            <a:ext cx="8796551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20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Thanks to CREATE and NSF IIS-1907337. </a:t>
            </a:r>
          </a:p>
        </p:txBody>
      </p:sp>
      <p:grpSp>
        <p:nvGrpSpPr>
          <p:cNvPr id="110" name="Group 54"/>
          <p:cNvGrpSpPr/>
          <p:nvPr/>
        </p:nvGrpSpPr>
        <p:grpSpPr>
          <a:xfrm>
            <a:off x="909013" y="20245525"/>
            <a:ext cx="10603301" cy="1855898"/>
            <a:chOff x="-1" y="-1"/>
            <a:chExt cx="10603300" cy="1855896"/>
          </a:xfrm>
        </p:grpSpPr>
        <p:sp>
          <p:nvSpPr>
            <p:cNvPr id="108" name="TextBox 55"/>
            <p:cNvSpPr txBox="1"/>
            <p:nvPr/>
          </p:nvSpPr>
          <p:spPr>
            <a:xfrm>
              <a:off x="-2" y="-2"/>
              <a:ext cx="10603301" cy="15748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 b="1" sz="4800">
                  <a:latin typeface="Encode Sans Normal Black"/>
                  <a:ea typeface="Encode Sans Normal Black"/>
                  <a:cs typeface="Encode Sans Normal Black"/>
                  <a:sym typeface="Encode Sans Normal Black"/>
                </a:defRPr>
              </a:lvl1pPr>
            </a:lstStyle>
            <a:p>
              <a:pPr/>
              <a:r>
                <a:t>Two Accessible Designs Supported in Our Pipeline</a:t>
              </a:r>
            </a:p>
          </p:txBody>
        </p:sp>
        <p:pic>
          <p:nvPicPr>
            <p:cNvPr id="109" name="Picture 56" descr="Picture 56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8473" y="1659886"/>
              <a:ext cx="2431315" cy="1960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1" name="TextBox 61"/>
          <p:cNvSpPr txBox="1"/>
          <p:nvPr/>
        </p:nvSpPr>
        <p:spPr>
          <a:xfrm>
            <a:off x="853438" y="22258112"/>
            <a:ext cx="3845631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41683" indent="-641683">
              <a:buSzPct val="100000"/>
              <a:buAutoNum type="arabicPeriod" startAt="1"/>
              <a:defRPr b="1"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Holes</a:t>
            </a:r>
          </a:p>
        </p:txBody>
      </p:sp>
      <p:sp>
        <p:nvSpPr>
          <p:cNvPr id="112" name="TextBox 61"/>
          <p:cNvSpPr txBox="1"/>
          <p:nvPr/>
        </p:nvSpPr>
        <p:spPr>
          <a:xfrm>
            <a:off x="939033" y="31419759"/>
            <a:ext cx="9946238" cy="304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Our system supports 1) adding variously shaped holes at any feasible graph location; 2) detecting pattern errors. </a:t>
            </a:r>
          </a:p>
        </p:txBody>
      </p:sp>
      <p:sp>
        <p:nvSpPr>
          <p:cNvPr id="113" name="TextBox 61"/>
          <p:cNvSpPr txBox="1"/>
          <p:nvPr/>
        </p:nvSpPr>
        <p:spPr>
          <a:xfrm>
            <a:off x="13311824" y="8144146"/>
            <a:ext cx="3747123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641683" indent="-641683">
              <a:buSzPct val="100000"/>
              <a:buAutoNum type="arabicPeriod" startAt="2"/>
              <a:defRPr b="1"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Pockets</a:t>
            </a:r>
          </a:p>
        </p:txBody>
      </p:sp>
      <p:sp>
        <p:nvSpPr>
          <p:cNvPr id="114" name="TextBox 61"/>
          <p:cNvSpPr txBox="1"/>
          <p:nvPr/>
        </p:nvSpPr>
        <p:spPr>
          <a:xfrm>
            <a:off x="13373151" y="13976427"/>
            <a:ext cx="15166923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Our system supports 1) adding most polygon-shaped pockets at any feasible graph location; 2) attaching any edge of the patch side to the fabric. </a:t>
            </a:r>
          </a:p>
        </p:txBody>
      </p:sp>
      <p:grpSp>
        <p:nvGrpSpPr>
          <p:cNvPr id="117" name="Group 58"/>
          <p:cNvGrpSpPr/>
          <p:nvPr/>
        </p:nvGrpSpPr>
        <p:grpSpPr>
          <a:xfrm>
            <a:off x="13359620" y="16510290"/>
            <a:ext cx="11336664" cy="1203388"/>
            <a:chOff x="-1" y="0"/>
            <a:chExt cx="11336663" cy="1203386"/>
          </a:xfrm>
        </p:grpSpPr>
        <p:sp>
          <p:nvSpPr>
            <p:cNvPr id="115" name="TextBox 59"/>
            <p:cNvSpPr txBox="1"/>
            <p:nvPr/>
          </p:nvSpPr>
          <p:spPr>
            <a:xfrm>
              <a:off x="-2" y="-1"/>
              <a:ext cx="11336664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 b="1" sz="4800">
                  <a:latin typeface="Encode Sans Normal Black"/>
                  <a:ea typeface="Encode Sans Normal Black"/>
                  <a:cs typeface="Encode Sans Normal Black"/>
                  <a:sym typeface="Encode Sans Normal Black"/>
                </a:defRPr>
              </a:lvl1pPr>
            </a:lstStyle>
            <a:p>
              <a:pPr/>
              <a:r>
                <a:t>Pipeline Workflow</a:t>
              </a:r>
            </a:p>
          </p:txBody>
        </p:sp>
        <p:pic>
          <p:nvPicPr>
            <p:cNvPr id="116" name="Picture 60" descr="Picture 60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9962" y="977542"/>
              <a:ext cx="2801378" cy="22584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18" name="TextBox 61"/>
          <p:cNvSpPr txBox="1"/>
          <p:nvPr/>
        </p:nvSpPr>
        <p:spPr>
          <a:xfrm>
            <a:off x="13359626" y="17903378"/>
            <a:ext cx="15528532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Pre-designed KnitGraphs of knitted objects -&gt; Modified the KnitGraphs to add accessible designs -&gt; Generate machine instructions with our scheduling algorithm.</a:t>
            </a:r>
          </a:p>
        </p:txBody>
      </p:sp>
      <p:grpSp>
        <p:nvGrpSpPr>
          <p:cNvPr id="121" name="Group 58"/>
          <p:cNvGrpSpPr/>
          <p:nvPr/>
        </p:nvGrpSpPr>
        <p:grpSpPr>
          <a:xfrm>
            <a:off x="13512166" y="27641347"/>
            <a:ext cx="11336665" cy="1203388"/>
            <a:chOff x="0" y="0"/>
            <a:chExt cx="11336663" cy="1203387"/>
          </a:xfrm>
        </p:grpSpPr>
        <p:sp>
          <p:nvSpPr>
            <p:cNvPr id="119" name="TextBox 59"/>
            <p:cNvSpPr txBox="1"/>
            <p:nvPr/>
          </p:nvSpPr>
          <p:spPr>
            <a:xfrm>
              <a:off x="-1" y="-1"/>
              <a:ext cx="11336665" cy="838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t">
              <a:spAutoFit/>
            </a:bodyPr>
            <a:lstStyle>
              <a:lvl1pPr>
                <a:defRPr b="1" sz="4800">
                  <a:latin typeface="Encode Sans Normal Black"/>
                  <a:ea typeface="Encode Sans Normal Black"/>
                  <a:cs typeface="Encode Sans Normal Black"/>
                  <a:sym typeface="Encode Sans Normal Black"/>
                </a:defRPr>
              </a:lvl1pPr>
            </a:lstStyle>
            <a:p>
              <a:pPr/>
              <a:r>
                <a:t>Limitations and Future Work</a:t>
              </a:r>
            </a:p>
          </p:txBody>
        </p:sp>
        <p:pic>
          <p:nvPicPr>
            <p:cNvPr id="120" name="Picture 60" descr="Picture 60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9962" y="977543"/>
              <a:ext cx="2801379" cy="225844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22" name="Picture 4" descr="Picture 4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3816935" y="-277412"/>
            <a:ext cx="4997614" cy="372821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5" name="Group"/>
          <p:cNvGrpSpPr/>
          <p:nvPr/>
        </p:nvGrpSpPr>
        <p:grpSpPr>
          <a:xfrm>
            <a:off x="13449980" y="23937198"/>
            <a:ext cx="15347820" cy="3452037"/>
            <a:chOff x="-1" y="0"/>
            <a:chExt cx="15347818" cy="3452035"/>
          </a:xfrm>
        </p:grpSpPr>
        <p:pic>
          <p:nvPicPr>
            <p:cNvPr id="123" name="hat_flow.pdf" descr="hat_flow.pdf"/>
            <p:cNvPicPr>
              <a:picLocks noChangeAspect="1"/>
            </p:cNvPicPr>
            <p:nvPr/>
          </p:nvPicPr>
          <p:blipFill>
            <a:blip r:embed="rId7">
              <a:extLst/>
            </a:blip>
            <a:stretch>
              <a:fillRect/>
            </a:stretch>
          </p:blipFill>
          <p:spPr>
            <a:xfrm>
              <a:off x="-2" y="-1"/>
              <a:ext cx="15347819" cy="345203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24" name="Image" descr="Image"/>
            <p:cNvPicPr>
              <a:picLocks noChangeAspect="1"/>
            </p:cNvPicPr>
            <p:nvPr/>
          </p:nvPicPr>
          <p:blipFill>
            <a:blip r:embed="rId8">
              <a:extLst/>
            </a:blip>
            <a:stretch>
              <a:fillRect/>
            </a:stretch>
          </p:blipFill>
          <p:spPr>
            <a:xfrm>
              <a:off x="5112580" y="480731"/>
              <a:ext cx="4858822" cy="290677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26" name="diamond_hole_shade.pdf" descr="diamond_hole_shade.pdf"/>
          <p:cNvPicPr>
            <a:picLocks noChangeAspect="1"/>
          </p:cNvPicPr>
          <p:nvPr/>
        </p:nvPicPr>
        <p:blipFill>
          <a:blip r:embed="rId9">
            <a:extLst/>
          </a:blip>
          <a:srcRect l="1988" t="3705" r="1503" b="0"/>
          <a:stretch>
            <a:fillRect/>
          </a:stretch>
        </p:blipFill>
        <p:spPr>
          <a:xfrm>
            <a:off x="962015" y="24045051"/>
            <a:ext cx="9785874" cy="319733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9" name="Group"/>
          <p:cNvGrpSpPr/>
          <p:nvPr/>
        </p:nvGrpSpPr>
        <p:grpSpPr>
          <a:xfrm>
            <a:off x="801777" y="28342458"/>
            <a:ext cx="4997614" cy="2970285"/>
            <a:chOff x="0" y="-1"/>
            <a:chExt cx="4997613" cy="2970284"/>
          </a:xfrm>
        </p:grpSpPr>
        <p:pic>
          <p:nvPicPr>
            <p:cNvPr id="127" name="Image" descr="Image"/>
            <p:cNvPicPr>
              <a:picLocks noChangeAspect="1"/>
            </p:cNvPicPr>
            <p:nvPr/>
          </p:nvPicPr>
          <p:blipFill>
            <a:blip r:embed="rId10">
              <a:extLst/>
            </a:blip>
            <a:srcRect l="2132" t="2621" r="2132" b="4034"/>
            <a:stretch>
              <a:fillRect/>
            </a:stretch>
          </p:blipFill>
          <p:spPr>
            <a:xfrm>
              <a:off x="0" y="-2"/>
              <a:ext cx="4997614" cy="297028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28" name="Rectangle"/>
            <p:cNvSpPr/>
            <p:nvPr/>
          </p:nvSpPr>
          <p:spPr>
            <a:xfrm>
              <a:off x="2053246" y="1318922"/>
              <a:ext cx="818420" cy="189745"/>
            </a:xfrm>
            <a:prstGeom prst="rect">
              <a:avLst/>
            </a:prstGeom>
            <a:solidFill>
              <a:srgbClr val="004D80">
                <a:alpha val="41860"/>
              </a:srgbClr>
            </a:solidFill>
            <a:ln w="63500" cap="flat">
              <a:solidFill>
                <a:srgbClr val="000000">
                  <a:alpha val="41860"/>
                </a:srgbClr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defRPr sz="3200">
                  <a:solidFill>
                    <a:srgbClr val="FFFFFF"/>
                  </a:solidFill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</a:p>
          </p:txBody>
        </p:sp>
      </p:grpSp>
      <p:pic>
        <p:nvPicPr>
          <p:cNvPr id="130" name="Image" descr="Image"/>
          <p:cNvPicPr>
            <a:picLocks noChangeAspect="1"/>
          </p:cNvPicPr>
          <p:nvPr/>
        </p:nvPicPr>
        <p:blipFill>
          <a:blip r:embed="rId11">
            <a:extLst/>
          </a:blip>
          <a:srcRect l="1939" t="1947" r="1939" b="1947"/>
          <a:stretch>
            <a:fillRect/>
          </a:stretch>
        </p:blipFill>
        <p:spPr>
          <a:xfrm>
            <a:off x="5674544" y="28342462"/>
            <a:ext cx="4997446" cy="2998843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TextBox 61"/>
          <p:cNvSpPr txBox="1"/>
          <p:nvPr/>
        </p:nvSpPr>
        <p:spPr>
          <a:xfrm>
            <a:off x="13696464" y="28907212"/>
            <a:ext cx="15528532" cy="525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Expand design space to incorporate more knitted   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 objects by introducing 3D meshes.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A novel approaches to transfer planning that can 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handle up to three layers of fabric.</a:t>
            </a:r>
          </a:p>
          <a:p>
            <a:pPr>
              <a:defRPr sz="4800">
                <a:solidFill>
                  <a:schemeClr val="accent2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&gt; </a:t>
            </a:r>
            <a:r>
              <a:rPr>
                <a:solidFill>
                  <a:srgbClr val="000000"/>
                </a:solidFill>
              </a:rPr>
              <a:t>Build an interactive system that can easily visualize </a:t>
            </a:r>
            <a:endParaRPr>
              <a:solidFill>
                <a:srgbClr val="000000"/>
              </a:solidFill>
            </a:endParaRP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 garments and hand it to end users to directly    </a:t>
            </a:r>
          </a:p>
          <a:p>
            <a:pPr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pPr>
            <a:r>
              <a:t>    manipulate knit objects to add holes and pockets.</a:t>
            </a:r>
          </a:p>
        </p:txBody>
      </p:sp>
      <p:sp>
        <p:nvSpPr>
          <p:cNvPr id="132" name="TextBox 61"/>
          <p:cNvSpPr txBox="1"/>
          <p:nvPr/>
        </p:nvSpPr>
        <p:spPr>
          <a:xfrm>
            <a:off x="939033" y="27324896"/>
            <a:ext cx="994623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81263" indent="-481263">
              <a:buSzPct val="100000"/>
              <a:buChar char="•"/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 shirt with a hole.</a:t>
            </a:r>
          </a:p>
        </p:txBody>
      </p:sp>
      <p:sp>
        <p:nvSpPr>
          <p:cNvPr id="133" name="TextBox 61"/>
          <p:cNvSpPr txBox="1"/>
          <p:nvPr/>
        </p:nvSpPr>
        <p:spPr>
          <a:xfrm>
            <a:off x="939033" y="23175272"/>
            <a:ext cx="9946238" cy="838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81263" indent="-481263">
              <a:buSzPct val="100000"/>
              <a:buChar char="•"/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 sheet with a diamond hole.</a:t>
            </a:r>
          </a:p>
        </p:txBody>
      </p:sp>
      <p:pic>
        <p:nvPicPr>
          <p:cNvPr id="134" name="pocket_shapes-cropped.pdf" descr="pocket_shapes-cropped.pdf"/>
          <p:cNvPicPr>
            <a:picLocks noChangeAspect="1"/>
          </p:cNvPicPr>
          <p:nvPr/>
        </p:nvPicPr>
        <p:blipFill>
          <a:blip r:embed="rId12">
            <a:extLst/>
          </a:blip>
          <a:srcRect l="48868" t="3047" r="3987" b="10753"/>
          <a:stretch>
            <a:fillRect/>
          </a:stretch>
        </p:blipFill>
        <p:spPr>
          <a:xfrm>
            <a:off x="21916772" y="10841245"/>
            <a:ext cx="5533031" cy="32381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pocket_shapes-cropped.pdf" descr="pocket_shapes-cropped.pdf"/>
          <p:cNvPicPr>
            <a:picLocks noChangeAspect="1"/>
          </p:cNvPicPr>
          <p:nvPr/>
        </p:nvPicPr>
        <p:blipFill>
          <a:blip r:embed="rId12">
            <a:extLst/>
          </a:blip>
          <a:srcRect l="1521" t="4326" r="52022" b="12972"/>
          <a:stretch>
            <a:fillRect/>
          </a:stretch>
        </p:blipFill>
        <p:spPr>
          <a:xfrm>
            <a:off x="13760795" y="10883713"/>
            <a:ext cx="5349060" cy="3047915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TextBox 61"/>
          <p:cNvSpPr txBox="1"/>
          <p:nvPr/>
        </p:nvSpPr>
        <p:spPr>
          <a:xfrm>
            <a:off x="13308595" y="9102379"/>
            <a:ext cx="7309710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81263" indent="-481263">
              <a:buSzPct val="100000"/>
              <a:buChar char="•"/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 kangaroo pocket added on a stockinette.</a:t>
            </a:r>
          </a:p>
        </p:txBody>
      </p:sp>
      <p:sp>
        <p:nvSpPr>
          <p:cNvPr id="137" name="TextBox 61"/>
          <p:cNvSpPr txBox="1"/>
          <p:nvPr/>
        </p:nvSpPr>
        <p:spPr>
          <a:xfrm>
            <a:off x="20614487" y="9165879"/>
            <a:ext cx="7837901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 marL="481263" indent="-481263">
              <a:buSzPct val="100000"/>
              <a:buChar char="•"/>
              <a:defRPr sz="48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</a:lstStyle>
          <a:p>
            <a:pPr/>
            <a:r>
              <a:t>A zipper jacket pocket added on a stockinette.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33006F"/>
      </a:dk1>
      <a:lt1>
        <a:srgbClr val="E8D3A2"/>
      </a:lt1>
      <a:dk2>
        <a:srgbClr val="A7A7A7"/>
      </a:dk2>
      <a:lt2>
        <a:srgbClr val="535353"/>
      </a:lt2>
      <a:accent1>
        <a:srgbClr val="33006F"/>
      </a:accent1>
      <a:accent2>
        <a:srgbClr val="E8D3A2"/>
      </a:accent2>
      <a:accent3>
        <a:srgbClr val="A9A9A9"/>
      </a:accent3>
      <a:accent4>
        <a:srgbClr val="917B4C"/>
      </a:accent4>
      <a:accent5>
        <a:srgbClr val="414141"/>
      </a:accent5>
      <a:accent6>
        <a:srgbClr val="79797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9260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9260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33006F"/>
      </a:dk1>
      <a:lt1>
        <a:srgbClr val="6F6F6F"/>
      </a:lt1>
      <a:dk2>
        <a:srgbClr val="A7A7A7"/>
      </a:dk2>
      <a:lt2>
        <a:srgbClr val="535353"/>
      </a:lt2>
      <a:accent1>
        <a:srgbClr val="33006F"/>
      </a:accent1>
      <a:accent2>
        <a:srgbClr val="E8D3A2"/>
      </a:accent2>
      <a:accent3>
        <a:srgbClr val="A9A9A9"/>
      </a:accent3>
      <a:accent4>
        <a:srgbClr val="917B4C"/>
      </a:accent4>
      <a:accent5>
        <a:srgbClr val="414141"/>
      </a:accent5>
      <a:accent6>
        <a:srgbClr val="797979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9260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l" defTabSz="2926077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chemeClr val="accent1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